
<file path=[Content_Types].xml><?xml version="1.0" encoding="utf-8"?>
<Types xmlns="http://schemas.openxmlformats.org/package/2006/content-types">
  <Default Extension="crdownload" ContentType="image/pn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1" r:id="rId6"/>
    <p:sldId id="315" r:id="rId7"/>
    <p:sldId id="302" r:id="rId8"/>
    <p:sldId id="310" r:id="rId9"/>
    <p:sldId id="316" r:id="rId10"/>
    <p:sldId id="311" r:id="rId11"/>
    <p:sldId id="312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7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crdownload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22650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22DE4C3-F301-467F-AA92-57A8FB152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99" y="354227"/>
            <a:ext cx="10909073" cy="1014856"/>
          </a:xfrm>
        </p:spPr>
        <p:txBody>
          <a:bodyPr>
            <a:normAutofit/>
          </a:bodyPr>
          <a:lstStyle/>
          <a:p>
            <a:r>
              <a:rPr lang="en-US" sz="3800" dirty="0" err="1">
                <a:solidFill>
                  <a:schemeClr val="bg1"/>
                </a:solidFill>
              </a:rPr>
              <a:t>Terby</a:t>
            </a:r>
            <a:r>
              <a:rPr lang="en-US" sz="3800" dirty="0">
                <a:solidFill>
                  <a:schemeClr val="bg1"/>
                </a:solidFill>
              </a:rPr>
              <a:t> Crater: A Look Into Mars’ Mineralogy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97" y="1564584"/>
            <a:ext cx="10925101" cy="46053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Shaye Fordring, Jennifer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Buz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Christopher Edwards</a:t>
            </a:r>
          </a:p>
          <a:p>
            <a:endParaRPr lang="en-US" sz="2000" dirty="0">
              <a:solidFill>
                <a:schemeClr val="bg1"/>
              </a:solidFill>
              <a:latin typeface="+mj-lt"/>
            </a:endParaRPr>
          </a:p>
          <a:p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6942" y="1466833"/>
            <a:ext cx="1051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E53A34C-FAB2-4400-9807-03E329D0C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501" y="2853119"/>
            <a:ext cx="2282698" cy="3047402"/>
          </a:xfrm>
          <a:prstGeom prst="rect">
            <a:avLst/>
          </a:prstGeom>
        </p:spPr>
      </p:pic>
      <p:pic>
        <p:nvPicPr>
          <p:cNvPr id="10" name="Picture 9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0568DA28-09A5-4AD7-9BF2-C482AA3C1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874" y="3200781"/>
            <a:ext cx="3312785" cy="235207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3214594-8E57-4343-8AB2-A16A5F43A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129" y="2853119"/>
            <a:ext cx="2893103" cy="3047402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29A556F-7A49-46B7-A1C2-C0280C895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C7E68-1D78-464D-8096-BA9C3273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752" y="31742"/>
            <a:ext cx="3084844" cy="70781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Motivation: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0E3DC-539D-4FA7-9B42-C1D3398A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20" y="673478"/>
            <a:ext cx="3404494" cy="31896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Basins have an incredible geologic importance, studying basins allows us to: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Determine material diversity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Across the basin, and in layers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Unlock clues to Mars’ early climate</a:t>
            </a:r>
          </a:p>
          <a:p>
            <a:pPr marL="201168" lvl="1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+mj-lt"/>
              </a:rPr>
              <a:t>	</a:t>
            </a:r>
          </a:p>
          <a:p>
            <a:pPr marL="384048" lvl="2" indent="0">
              <a:lnSpc>
                <a:spcPct val="90000"/>
              </a:lnSpc>
              <a:buNone/>
            </a:pPr>
            <a:endParaRPr lang="en-US" sz="1500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601170F-9530-4F03-8F27-571D111B3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231545"/>
              </p:ext>
            </p:extLst>
          </p:nvPr>
        </p:nvGraphicFramePr>
        <p:xfrm>
          <a:off x="159472" y="3026599"/>
          <a:ext cx="3741005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1005">
                  <a:extLst>
                    <a:ext uri="{9D8B030D-6E8A-4147-A177-3AD203B41FA5}">
                      <a16:colId xmlns:a16="http://schemas.microsoft.com/office/drawing/2014/main" val="657176243"/>
                    </a:ext>
                  </a:extLst>
                </a:gridCol>
              </a:tblGrid>
              <a:tr h="616733">
                <a:tc>
                  <a:txBody>
                    <a:bodyPr/>
                    <a:lstStyle/>
                    <a:p>
                      <a:r>
                        <a:rPr lang="en-US" sz="4000" b="0" dirty="0">
                          <a:latin typeface="+mj-lt"/>
                          <a:cs typeface="Arial" panose="020B0604020202020204" pitchFamily="34" charset="0"/>
                        </a:rPr>
                        <a:t>Question: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31341"/>
                  </a:ext>
                </a:extLst>
              </a:tr>
              <a:tr h="616733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How does mineralogy and grain size distribution change across a paleolake basin?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51594"/>
                  </a:ext>
                </a:extLst>
              </a:tr>
            </a:tbl>
          </a:graphicData>
        </a:graphic>
      </p:graphicFrame>
      <p:pic>
        <p:nvPicPr>
          <p:cNvPr id="4" name="basin_filling_3">
            <a:hlinkClick r:id="" action="ppaction://media"/>
            <a:extLst>
              <a:ext uri="{FF2B5EF4-FFF2-40B4-BE49-F238E27FC236}">
                <a16:creationId xmlns:a16="http://schemas.microsoft.com/office/drawing/2014/main" id="{7B5A84CB-5707-4B00-A82E-86252BC815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71889" y="1235351"/>
            <a:ext cx="7320356" cy="411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12DEF-2CAD-4B50-9911-BF6E28E9696F}"/>
              </a:ext>
            </a:extLst>
          </p:cNvPr>
          <p:cNvSpPr txBox="1"/>
          <p:nvPr/>
        </p:nvSpPr>
        <p:spPr>
          <a:xfrm>
            <a:off x="5616886" y="232955"/>
            <a:ext cx="5030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What is a basin?</a:t>
            </a:r>
          </a:p>
        </p:txBody>
      </p:sp>
    </p:spTree>
    <p:extLst>
      <p:ext uri="{BB962C8B-B14F-4D97-AF65-F5344CB8AC3E}">
        <p14:creationId xmlns:p14="http://schemas.microsoft.com/office/powerpoint/2010/main" val="16090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E397EDED-C3E6-4AF3-A302-5F5354EF9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3" r="6541"/>
          <a:stretch/>
        </p:blipFill>
        <p:spPr>
          <a:xfrm>
            <a:off x="-1" y="2950"/>
            <a:ext cx="8111272" cy="6857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30145" y="2633962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C967A3-0D0D-402D-9C52-F033B7D30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065" y="2803261"/>
            <a:ext cx="3966239" cy="360994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CRISM Analysis: JMARS/ENVI</a:t>
            </a:r>
          </a:p>
          <a:p>
            <a:pPr marL="635508" lvl="1" indent="-342900">
              <a:buFont typeface="Wingdings" panose="05000000000000000000" pitchFamily="2" charset="2"/>
              <a:buChar char="v"/>
            </a:pPr>
            <a:r>
              <a:rPr lang="fr-FR" b="0" i="0" dirty="0">
                <a:effectLst/>
                <a:latin typeface="+mj-lt"/>
                <a:cs typeface="Arial" panose="020B0604020202020204" pitchFamily="34" charset="0"/>
              </a:rPr>
              <a:t>Compact Reconnaissance Imaging </a:t>
            </a:r>
            <a:r>
              <a:rPr lang="fr-FR" b="0" i="0" dirty="0" err="1">
                <a:effectLst/>
                <a:latin typeface="+mj-lt"/>
                <a:cs typeface="Arial" panose="020B0604020202020204" pitchFamily="34" charset="0"/>
              </a:rPr>
              <a:t>Spectrometer</a:t>
            </a:r>
            <a:r>
              <a:rPr lang="fr-FR" b="0" i="0" dirty="0">
                <a:effectLst/>
                <a:latin typeface="+mj-lt"/>
                <a:cs typeface="Arial" panose="020B0604020202020204" pitchFamily="34" charset="0"/>
              </a:rPr>
              <a:t> for Mars – visible and </a:t>
            </a:r>
            <a:r>
              <a:rPr lang="fr-FR" b="0" i="0" dirty="0" err="1">
                <a:effectLst/>
                <a:latin typeface="+mj-lt"/>
                <a:cs typeface="Arial" panose="020B0604020202020204" pitchFamily="34" charset="0"/>
              </a:rPr>
              <a:t>infrared</a:t>
            </a:r>
            <a:r>
              <a:rPr lang="fr-FR" b="0" i="0" dirty="0">
                <a:effectLst/>
                <a:latin typeface="+mj-lt"/>
                <a:cs typeface="Arial" panose="020B0604020202020204" pitchFamily="34" charset="0"/>
              </a:rPr>
              <a:t> detectors </a:t>
            </a:r>
            <a:r>
              <a:rPr lang="fr-FR" b="0" i="0" dirty="0" err="1">
                <a:effectLst/>
                <a:latin typeface="+mj-lt"/>
                <a:cs typeface="Arial" panose="020B0604020202020204" pitchFamily="34" charset="0"/>
              </a:rPr>
              <a:t>map</a:t>
            </a:r>
            <a:r>
              <a:rPr lang="fr-FR" b="0" i="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fr-FR" b="0" i="0" dirty="0" err="1">
                <a:effectLst/>
                <a:latin typeface="+mj-lt"/>
                <a:cs typeface="Arial" panose="020B0604020202020204" pitchFamily="34" charset="0"/>
              </a:rPr>
              <a:t>mineral</a:t>
            </a:r>
            <a:r>
              <a:rPr lang="fr-FR" b="0" i="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fr-FR" b="0" i="0" dirty="0" err="1">
                <a:effectLst/>
                <a:latin typeface="+mj-lt"/>
                <a:cs typeface="Arial" panose="020B0604020202020204" pitchFamily="34" charset="0"/>
              </a:rPr>
              <a:t>residue</a:t>
            </a:r>
            <a:r>
              <a:rPr lang="fr-FR" b="0" i="0" dirty="0">
                <a:effectLst/>
                <a:latin typeface="+mj-lt"/>
                <a:cs typeface="Arial" panose="020B0604020202020204" pitchFamily="34" charset="0"/>
              </a:rPr>
              <a:t> 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Remote sensing spectroscopy (VNIR/IR)</a:t>
            </a:r>
          </a:p>
          <a:p>
            <a:pPr marL="635508" lvl="1" indent="-34290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  <a:cs typeface="Arial" panose="020B0604020202020204" pitchFamily="34" charset="0"/>
              </a:rPr>
              <a:t>VNIR combines both IR and the visible spectrum up to the water absorption band (1400nm-1900nm)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9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F8702-0B60-4744-A0AD-9E5366004EC5}"/>
              </a:ext>
            </a:extLst>
          </p:cNvPr>
          <p:cNvSpPr txBox="1"/>
          <p:nvPr/>
        </p:nvSpPr>
        <p:spPr>
          <a:xfrm>
            <a:off x="9044470" y="1650580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Methods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AF68156-5CEF-4431-A2B2-BD2C79A4468D}"/>
              </a:ext>
            </a:extLst>
          </p:cNvPr>
          <p:cNvSpPr/>
          <p:nvPr/>
        </p:nvSpPr>
        <p:spPr>
          <a:xfrm>
            <a:off x="4362450" y="971550"/>
            <a:ext cx="476250" cy="1133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50C167-92B0-4103-9C99-E5321B287620}"/>
              </a:ext>
            </a:extLst>
          </p:cNvPr>
          <p:cNvSpPr txBox="1"/>
          <p:nvPr/>
        </p:nvSpPr>
        <p:spPr>
          <a:xfrm>
            <a:off x="0" y="6463780"/>
            <a:ext cx="174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USGS</a:t>
            </a:r>
          </a:p>
        </p:txBody>
      </p:sp>
    </p:spTree>
    <p:extLst>
      <p:ext uri="{BB962C8B-B14F-4D97-AF65-F5344CB8AC3E}">
        <p14:creationId xmlns:p14="http://schemas.microsoft.com/office/powerpoint/2010/main" val="14787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D5E1C-D578-4F41-9225-70420D7FC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44" y="969029"/>
            <a:ext cx="3295382" cy="114510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400" dirty="0" err="1">
                <a:solidFill>
                  <a:schemeClr val="tx1"/>
                </a:solidFill>
              </a:rPr>
              <a:t>Terby</a:t>
            </a:r>
            <a:r>
              <a:rPr lang="en-US" sz="3400" dirty="0">
                <a:solidFill>
                  <a:schemeClr val="tx1"/>
                </a:solidFill>
              </a:rPr>
              <a:t> Crater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28S, 74E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3F38F13-F0FA-4ADB-A36E-890C54B70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2834641" cy="2130551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 u="none" strike="noStrike" dirty="0">
                <a:effectLst/>
                <a:latin typeface="+mj-lt"/>
              </a:rPr>
              <a:t>Minerals Present:</a:t>
            </a:r>
          </a:p>
          <a:p>
            <a:pPr fontAlgn="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b="0" i="0" u="none" strike="noStrike" dirty="0">
                <a:effectLst/>
                <a:latin typeface="+mj-lt"/>
              </a:rPr>
              <a:t> Pyroxenes, Clays</a:t>
            </a:r>
          </a:p>
          <a:p>
            <a:pPr fontAlgn="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</a:rPr>
              <a:t> Mafic Minerals</a:t>
            </a:r>
          </a:p>
          <a:p>
            <a:pPr fontAlgn="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b="0" i="0" u="none" strike="noStrike" dirty="0">
                <a:effectLst/>
                <a:latin typeface="+mj-lt"/>
              </a:rPr>
              <a:t> 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Hydrated minerals, Fe/Mg phyllosilicates (MT</a:t>
            </a:r>
            <a:r>
              <a:rPr lang="en-US" sz="1800" dirty="0">
                <a:latin typeface="+mj-lt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DAC64C01-4AF4-400F-835B-7A3005CA3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770" y="1146554"/>
            <a:ext cx="3583439" cy="4564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9471C5-EF45-4247-B561-255C0FA3C47F}"/>
              </a:ext>
            </a:extLst>
          </p:cNvPr>
          <p:cNvSpPr txBox="1"/>
          <p:nvPr/>
        </p:nvSpPr>
        <p:spPr>
          <a:xfrm>
            <a:off x="3638282" y="5711415"/>
            <a:ext cx="482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CRISM stamp photo captured from JMARS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70612-C238-4B03-B4ED-7CE0D8A0A8A0}"/>
              </a:ext>
            </a:extLst>
          </p:cNvPr>
          <p:cNvSpPr txBox="1"/>
          <p:nvPr/>
        </p:nvSpPr>
        <p:spPr>
          <a:xfrm>
            <a:off x="8533770" y="5760153"/>
            <a:ext cx="3458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Wilson, et al. 2007</a:t>
            </a:r>
          </a:p>
        </p:txBody>
      </p:sp>
      <p:pic>
        <p:nvPicPr>
          <p:cNvPr id="7" name="Picture 6" descr="Map&#10;&#10;Description automatically generated with low confidence">
            <a:extLst>
              <a:ext uri="{FF2B5EF4-FFF2-40B4-BE49-F238E27FC236}">
                <a16:creationId xmlns:a16="http://schemas.microsoft.com/office/drawing/2014/main" id="{EC6A3013-C0F7-4C0F-8941-FC603D34B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180" y="1146554"/>
            <a:ext cx="4861648" cy="456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03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375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55B9F8-C67F-4461-B1B8-11097144C373}"/>
              </a:ext>
            </a:extLst>
          </p:cNvPr>
          <p:cNvSpPr txBox="1"/>
          <p:nvPr/>
        </p:nvSpPr>
        <p:spPr>
          <a:xfrm>
            <a:off x="492370" y="516836"/>
            <a:ext cx="3084844" cy="196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5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Terby</a:t>
            </a:r>
            <a:r>
              <a:rPr lang="en-US" sz="40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CRISM Results</a:t>
            </a:r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402A703-3482-47A8-8042-C88D99974E27}"/>
              </a:ext>
            </a:extLst>
          </p:cNvPr>
          <p:cNvSpPr txBox="1"/>
          <p:nvPr/>
        </p:nvSpPr>
        <p:spPr>
          <a:xfrm>
            <a:off x="571752" y="2799654"/>
            <a:ext cx="3005462" cy="31896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Pyroxene Model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F4F0C72-B1A4-4EED-9413-1ADE58499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0" b="1"/>
          <a:stretch/>
        </p:blipFill>
        <p:spPr>
          <a:xfrm>
            <a:off x="4742017" y="1045405"/>
            <a:ext cx="6798082" cy="4767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7E55EC-A814-4C86-9318-DC18A3B52982}"/>
              </a:ext>
            </a:extLst>
          </p:cNvPr>
          <p:cNvSpPr txBox="1"/>
          <p:nvPr/>
        </p:nvSpPr>
        <p:spPr>
          <a:xfrm>
            <a:off x="190844" y="5667375"/>
            <a:ext cx="5905156" cy="53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DCDCF-F05F-4F0A-9FA7-0C7F7B30C559}"/>
              </a:ext>
            </a:extLst>
          </p:cNvPr>
          <p:cNvSpPr txBox="1"/>
          <p:nvPr/>
        </p:nvSpPr>
        <p:spPr>
          <a:xfrm>
            <a:off x="5080184" y="6206485"/>
            <a:ext cx="340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Alex </a:t>
            </a:r>
            <a:r>
              <a:rPr lang="en-US" b="1" dirty="0" err="1">
                <a:latin typeface="+mj-lt"/>
              </a:rPr>
              <a:t>Strekeisen</a:t>
            </a:r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371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F8122-2862-4FF6-8377-313B657CFDDD}"/>
              </a:ext>
            </a:extLst>
          </p:cNvPr>
          <p:cNvSpPr txBox="1"/>
          <p:nvPr/>
        </p:nvSpPr>
        <p:spPr>
          <a:xfrm>
            <a:off x="3917496" y="2539484"/>
            <a:ext cx="121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Saponite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44CFD-3AB2-439B-A1DC-BD73D346DE7E}"/>
              </a:ext>
            </a:extLst>
          </p:cNvPr>
          <p:cNvSpPr txBox="1"/>
          <p:nvPr/>
        </p:nvSpPr>
        <p:spPr>
          <a:xfrm>
            <a:off x="3917496" y="4492109"/>
            <a:ext cx="121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Enstatite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698E48B9-789D-4A21-979A-71BF08FA3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691" y="521206"/>
            <a:ext cx="5294040" cy="581558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576966-CCB2-41B5-8197-9AEC996A1BA8}"/>
              </a:ext>
            </a:extLst>
          </p:cNvPr>
          <p:cNvCxnSpPr/>
          <p:nvPr/>
        </p:nvCxnSpPr>
        <p:spPr>
          <a:xfrm>
            <a:off x="5133975" y="2724150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BEF7C8-52B9-4666-A657-1918EF47A0B6}"/>
              </a:ext>
            </a:extLst>
          </p:cNvPr>
          <p:cNvCxnSpPr/>
          <p:nvPr/>
        </p:nvCxnSpPr>
        <p:spPr>
          <a:xfrm>
            <a:off x="5133975" y="4676775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DF55FA5-AFC6-4C64-AE29-ED1448DEF262}"/>
              </a:ext>
            </a:extLst>
          </p:cNvPr>
          <p:cNvSpPr/>
          <p:nvPr/>
        </p:nvSpPr>
        <p:spPr>
          <a:xfrm>
            <a:off x="5219698" y="1151365"/>
            <a:ext cx="1567489" cy="286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8F044B-EB07-4DFC-BAF3-02FB4C565B8E}"/>
              </a:ext>
            </a:extLst>
          </p:cNvPr>
          <p:cNvSpPr txBox="1"/>
          <p:nvPr/>
        </p:nvSpPr>
        <p:spPr>
          <a:xfrm>
            <a:off x="1838325" y="1091549"/>
            <a:ext cx="360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Enstatite Library Spectra</a:t>
            </a:r>
          </a:p>
        </p:txBody>
      </p:sp>
    </p:spTree>
    <p:extLst>
      <p:ext uri="{BB962C8B-B14F-4D97-AF65-F5344CB8AC3E}">
        <p14:creationId xmlns:p14="http://schemas.microsoft.com/office/powerpoint/2010/main" val="254562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4A37DD3-1B84-4776-94E1-C0AAA5C0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C2116-7A13-4C99-8388-173250E9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dirty="0" err="1">
                <a:solidFill>
                  <a:srgbClr val="FFFFFF"/>
                </a:solidFill>
              </a:rPr>
              <a:t>Terby</a:t>
            </a:r>
            <a:r>
              <a:rPr lang="en-US" sz="4800" dirty="0">
                <a:solidFill>
                  <a:srgbClr val="FFFFFF"/>
                </a:solidFill>
              </a:rPr>
              <a:t>: CRISM Results</a:t>
            </a:r>
          </a:p>
        </p:txBody>
      </p:sp>
      <p:pic>
        <p:nvPicPr>
          <p:cNvPr id="5" name="Content Placeholder 4" descr="A picture containing nature&#10;&#10;Description automatically generated">
            <a:extLst>
              <a:ext uri="{FF2B5EF4-FFF2-40B4-BE49-F238E27FC236}">
                <a16:creationId xmlns:a16="http://schemas.microsoft.com/office/drawing/2014/main" id="{A827FC5F-9386-49D8-B742-CF16074C4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715" y="878849"/>
            <a:ext cx="5719217" cy="315542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2DA054B9-9269-43BF-A227-83D4F918B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4" y="878849"/>
            <a:ext cx="6398627" cy="318931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D3D200-CB3D-4D4F-BDCC-F997511B38EB}"/>
              </a:ext>
            </a:extLst>
          </p:cNvPr>
          <p:cNvCxnSpPr/>
          <p:nvPr/>
        </p:nvCxnSpPr>
        <p:spPr>
          <a:xfrm flipV="1">
            <a:off x="1373767" y="3635932"/>
            <a:ext cx="0" cy="801725"/>
          </a:xfrm>
          <a:prstGeom prst="straightConnector1">
            <a:avLst/>
          </a:prstGeom>
          <a:ln>
            <a:solidFill>
              <a:srgbClr val="427A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D9914F7-A788-47EC-A03A-26BF7408C460}"/>
              </a:ext>
            </a:extLst>
          </p:cNvPr>
          <p:cNvCxnSpPr>
            <a:cxnSpLocks/>
          </p:cNvCxnSpPr>
          <p:nvPr/>
        </p:nvCxnSpPr>
        <p:spPr>
          <a:xfrm flipV="1">
            <a:off x="5616409" y="3869949"/>
            <a:ext cx="0" cy="5677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28BCF4-44AB-43FD-BC6E-576D0967D135}"/>
              </a:ext>
            </a:extLst>
          </p:cNvPr>
          <p:cNvCxnSpPr>
            <a:cxnSpLocks/>
          </p:cNvCxnSpPr>
          <p:nvPr/>
        </p:nvCxnSpPr>
        <p:spPr>
          <a:xfrm flipV="1">
            <a:off x="3354245" y="3488589"/>
            <a:ext cx="0" cy="9490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78DCE94-66ED-4FF5-9036-BA2B12F20D10}"/>
              </a:ext>
            </a:extLst>
          </p:cNvPr>
          <p:cNvSpPr txBox="1"/>
          <p:nvPr/>
        </p:nvSpPr>
        <p:spPr>
          <a:xfrm>
            <a:off x="269211" y="4442963"/>
            <a:ext cx="2209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LCP (Low Calcium Pyroxene)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BCCE02-6FCF-4A6A-A10C-A4D525648D36}"/>
              </a:ext>
            </a:extLst>
          </p:cNvPr>
          <p:cNvSpPr txBox="1"/>
          <p:nvPr/>
        </p:nvSpPr>
        <p:spPr>
          <a:xfrm>
            <a:off x="2503983" y="4449106"/>
            <a:ext cx="2102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BD 1900 (Water Absorption)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5EC4CA-D7A9-465A-96D9-C9260F561970}"/>
              </a:ext>
            </a:extLst>
          </p:cNvPr>
          <p:cNvSpPr txBox="1"/>
          <p:nvPr/>
        </p:nvSpPr>
        <p:spPr>
          <a:xfrm>
            <a:off x="5334723" y="4437657"/>
            <a:ext cx="149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+mj-lt"/>
              </a:rPr>
              <a:t>OIivine</a:t>
            </a:r>
            <a:endParaRPr lang="en-US" sz="1000" dirty="0">
              <a:latin typeface="+mj-lt"/>
            </a:endParaRPr>
          </a:p>
        </p:txBody>
      </p:sp>
      <p:sp>
        <p:nvSpPr>
          <p:cNvPr id="26" name="Arrow: Bent-Up 25">
            <a:extLst>
              <a:ext uri="{FF2B5EF4-FFF2-40B4-BE49-F238E27FC236}">
                <a16:creationId xmlns:a16="http://schemas.microsoft.com/office/drawing/2014/main" id="{FF27D244-1A54-4126-8351-C6E921C5BEBB}"/>
              </a:ext>
            </a:extLst>
          </p:cNvPr>
          <p:cNvSpPr/>
          <p:nvPr/>
        </p:nvSpPr>
        <p:spPr>
          <a:xfrm rot="5400000" flipV="1">
            <a:off x="5244157" y="1425355"/>
            <a:ext cx="1884541" cy="180855"/>
          </a:xfrm>
          <a:prstGeom prst="bentUpArrow">
            <a:avLst>
              <a:gd name="adj1" fmla="val 22435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DA444C-5D5E-48B2-8607-624DDF3EF0F0}"/>
              </a:ext>
            </a:extLst>
          </p:cNvPr>
          <p:cNvSpPr txBox="1"/>
          <p:nvPr/>
        </p:nvSpPr>
        <p:spPr>
          <a:xfrm>
            <a:off x="5227561" y="295538"/>
            <a:ext cx="2098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Ratioed Spectra: Olivine</a:t>
            </a:r>
          </a:p>
        </p:txBody>
      </p:sp>
    </p:spTree>
    <p:extLst>
      <p:ext uri="{BB962C8B-B14F-4D97-AF65-F5344CB8AC3E}">
        <p14:creationId xmlns:p14="http://schemas.microsoft.com/office/powerpoint/2010/main" val="226166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E73C-B96E-41A5-A898-6ECEAD50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" y="213360"/>
            <a:ext cx="12334876" cy="830997"/>
          </a:xfrm>
        </p:spPr>
        <p:txBody>
          <a:bodyPr>
            <a:normAutofit/>
          </a:bodyPr>
          <a:lstStyle/>
          <a:p>
            <a:r>
              <a:rPr lang="en-US" sz="4000" dirty="0"/>
              <a:t>CRISM: Relating Martian and Terrestrial Craters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EF45BC7D-026E-41AB-A6C4-8C23EBEFD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50757"/>
            <a:ext cx="5880405" cy="48903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1722B-D1C2-4FF9-A0BE-16F6D73FD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632" y="1450757"/>
            <a:ext cx="6190851" cy="46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4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2C6C-DC52-47E3-9337-C8136B22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C79C-8629-460F-8811-9F451C01E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68749"/>
          </a:xfrm>
        </p:spPr>
        <p:txBody>
          <a:bodyPr/>
          <a:lstStyle/>
          <a:p>
            <a:pPr marL="0" indent="0">
              <a:buNone/>
            </a:pPr>
            <a:br>
              <a:rPr lang="en-US" b="1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i="1" dirty="0"/>
              <a:t>Acknowledgements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Mentors: Jennifer </a:t>
            </a:r>
            <a:r>
              <a:rPr lang="en-US" dirty="0" err="1"/>
              <a:t>Buz</a:t>
            </a:r>
            <a:r>
              <a:rPr lang="en-US" dirty="0"/>
              <a:t>, Christopher Edwards</a:t>
            </a:r>
            <a:br>
              <a:rPr lang="en-US" dirty="0"/>
            </a:br>
            <a:r>
              <a:rPr lang="en-US" dirty="0"/>
              <a:t>Northern Arizona University NASA Space Grand Coordinator: Paloma Davison</a:t>
            </a:r>
            <a:br>
              <a:rPr lang="en-US" dirty="0"/>
            </a:br>
            <a:r>
              <a:rPr lang="en-US" dirty="0"/>
              <a:t>NASA Space Grant Program</a:t>
            </a:r>
            <a:br>
              <a:rPr lang="en-US" dirty="0"/>
            </a:br>
            <a:r>
              <a:rPr lang="en-US" dirty="0"/>
              <a:t>Northern Arizona University Department of Physics and Planetary Sciences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2D304-AF57-4EEF-9D3C-35AA9934DCB1}"/>
              </a:ext>
            </a:extLst>
          </p:cNvPr>
          <p:cNvSpPr txBox="1"/>
          <p:nvPr/>
        </p:nvSpPr>
        <p:spPr>
          <a:xfrm>
            <a:off x="4057650" y="2844225"/>
            <a:ext cx="4431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Thank you for watching!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055090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{CB6B2DDE-8F00-422C-BBA3-C629BCA4377B}tf22712842_win32</Template>
  <TotalTime>7459</TotalTime>
  <Words>249</Words>
  <Application>Microsoft Office PowerPoint</Application>
  <PresentationFormat>Widescreen</PresentationFormat>
  <Paragraphs>40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Bookman Old Style</vt:lpstr>
      <vt:lpstr>Calibri</vt:lpstr>
      <vt:lpstr>Franklin Gothic Book</vt:lpstr>
      <vt:lpstr>Wingdings</vt:lpstr>
      <vt:lpstr>1_RetrospectVTI</vt:lpstr>
      <vt:lpstr>Terby Crater: A Look Into Mars’ Mineralogy</vt:lpstr>
      <vt:lpstr>Motivation:</vt:lpstr>
      <vt:lpstr>PowerPoint Presentation</vt:lpstr>
      <vt:lpstr>Terby Crater 28S, 74E</vt:lpstr>
      <vt:lpstr>PowerPoint Presentation</vt:lpstr>
      <vt:lpstr>PowerPoint Presentation</vt:lpstr>
      <vt:lpstr>Terby: CRISM Results</vt:lpstr>
      <vt:lpstr>CRISM: Relating Martian and Terrestrial Craters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Terby Crater: A Look Into Mars’ Mineralogy</dc:title>
  <dc:creator>Shaye Fordring</dc:creator>
  <cp:lastModifiedBy>Shaye Fordring</cp:lastModifiedBy>
  <cp:revision>58</cp:revision>
  <dcterms:created xsi:type="dcterms:W3CDTF">2021-02-15T22:10:01Z</dcterms:created>
  <dcterms:modified xsi:type="dcterms:W3CDTF">2021-04-02T22:02:55Z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